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図書館" initials="L" lastIdx="1" clrIdx="0">
    <p:extLst>
      <p:ext uri="{19B8F6BF-5375-455C-9EA6-DF929625EA0E}">
        <p15:presenceInfo xmlns:p15="http://schemas.microsoft.com/office/powerpoint/2012/main" userId="図書館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6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28A23-D236-4894-B635-DACB4000C747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5430-4DE3-4A0A-99F9-D7D4F3CCE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35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74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37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1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27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5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89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9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69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8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19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3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7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C48F5-1DDF-4453-81BE-222C7CB9F503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A08F0-0B9B-4994-90CA-2DC48AF80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55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プレースホルダー 181">
            <a:extLst>
              <a:ext uri="{FF2B5EF4-FFF2-40B4-BE49-F238E27FC236}">
                <a16:creationId xmlns:a16="http://schemas.microsoft.com/office/drawing/2014/main" xmlns="" id="{3B047788-9896-4519-8279-52ABFCA9E3B8}"/>
              </a:ext>
            </a:extLst>
          </p:cNvPr>
          <p:cNvSpPr txBox="1">
            <a:spLocks/>
          </p:cNvSpPr>
          <p:nvPr/>
        </p:nvSpPr>
        <p:spPr>
          <a:xfrm>
            <a:off x="5678222" y="4514325"/>
            <a:ext cx="1130400" cy="11304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5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引用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ルール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2287666" y="9187484"/>
            <a:ext cx="4570334" cy="718534"/>
            <a:chOff x="2592663" y="8771659"/>
            <a:chExt cx="4260918" cy="873622"/>
          </a:xfrm>
        </p:grpSpPr>
        <p:sp>
          <p:nvSpPr>
            <p:cNvPr id="12" name="テキスト プレースホルダー 19">
              <a:extLst>
                <a:ext uri="{FF2B5EF4-FFF2-40B4-BE49-F238E27FC236}">
                  <a16:creationId xmlns:a16="http://schemas.microsoft.com/office/drawing/2014/main" xmlns="" id="{ACA5A773-11C4-4FE2-BDDF-0F2854BD2E1F}"/>
                </a:ext>
              </a:extLst>
            </p:cNvPr>
            <p:cNvSpPr txBox="1">
              <a:spLocks/>
            </p:cNvSpPr>
            <p:nvPr/>
          </p:nvSpPr>
          <p:spPr>
            <a:xfrm>
              <a:off x="2611782" y="8771659"/>
              <a:ext cx="1292026" cy="46852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</p:spPr>
          <p:txBody>
            <a:bodyPr lIns="126000" tIns="108000" rIns="54000" bIns="72000" rtlCol="0">
              <a:no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4100" kern="1200">
                  <a:solidFill>
                    <a:schemeClr val="bg2"/>
                  </a:solidFill>
                  <a:latin typeface="+mj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お問い合わせ先</a:t>
              </a:r>
              <a:endPara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テキスト プレースホルダー 19">
              <a:extLst>
                <a:ext uri="{FF2B5EF4-FFF2-40B4-BE49-F238E27FC236}">
                  <a16:creationId xmlns:a16="http://schemas.microsoft.com/office/drawing/2014/main" xmlns="" id="{8BA59212-9C54-4951-8C9E-2B22F20AF50E}"/>
                </a:ext>
              </a:extLst>
            </p:cNvPr>
            <p:cNvSpPr txBox="1">
              <a:spLocks/>
            </p:cNvSpPr>
            <p:nvPr/>
          </p:nvSpPr>
          <p:spPr>
            <a:xfrm>
              <a:off x="2592663" y="9241776"/>
              <a:ext cx="4260918" cy="40350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</p:spPr>
          <p:txBody>
            <a:bodyPr lIns="126000" tIns="18000" rIns="54000" bIns="72000" rtlCol="0">
              <a:no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9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ja-JP" altLang="ja-JP" sz="1400" dirty="0">
                  <a:solidFill>
                    <a:schemeClr val="tx1"/>
                  </a:solidFill>
                </a:rPr>
                <a:t>中央図書館事務室（月</a:t>
              </a:r>
              <a:r>
                <a:rPr lang="en-US" altLang="ja-JP" sz="1400" dirty="0">
                  <a:solidFill>
                    <a:schemeClr val="tx1"/>
                  </a:solidFill>
                </a:rPr>
                <a:t>-</a:t>
              </a:r>
              <a:r>
                <a:rPr lang="ja-JP" altLang="ja-JP" sz="1400" dirty="0">
                  <a:solidFill>
                    <a:schemeClr val="tx1"/>
                  </a:solidFill>
                </a:rPr>
                <a:t>金</a:t>
              </a:r>
              <a:r>
                <a:rPr lang="en-US" altLang="ja-JP" sz="1400" dirty="0">
                  <a:solidFill>
                    <a:schemeClr val="tx1"/>
                  </a:solidFill>
                </a:rPr>
                <a:t> 9:00-17:00</a:t>
              </a:r>
              <a:r>
                <a:rPr lang="ja-JP" altLang="ja-JP" sz="1400" dirty="0" smtClean="0">
                  <a:solidFill>
                    <a:schemeClr val="tx1"/>
                  </a:solidFill>
                </a:rPr>
                <a:t>）</a:t>
              </a:r>
              <a:r>
                <a:rPr lang="ja-JP" altLang="en-US" sz="1400" dirty="0">
                  <a:solidFill>
                    <a:schemeClr val="tx1"/>
                  </a:solidFill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</a:rPr>
                <a:t>　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Tel:03-3238-3055</a:t>
              </a:r>
              <a:endParaRPr lang="ja-JP" altLang="ja-JP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48" name="図プレースホルダー 48" descr="親指を立てた手">
            <a:extLst>
              <a:ext uri="{FF2B5EF4-FFF2-40B4-BE49-F238E27FC236}">
                <a16:creationId xmlns:a16="http://schemas.microsoft.com/office/drawing/2014/main" xmlns="" id="{18E59CD9-FD5B-4D90-A991-8BE2449BF36F}"/>
              </a:ext>
            </a:extLst>
          </p:cNvPr>
          <p:cNvSpPr txBox="1">
            <a:spLocks/>
          </p:cNvSpPr>
          <p:nvPr/>
        </p:nvSpPr>
        <p:spPr>
          <a:xfrm>
            <a:off x="1416209" y="3123903"/>
            <a:ext cx="386165" cy="386165"/>
          </a:xfrm>
          <a:prstGeom prst="ellipse">
            <a:avLst/>
          </a:prstGeom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図プレースホルダー 48" descr="メール アイコン">
            <a:extLst>
              <a:ext uri="{FF2B5EF4-FFF2-40B4-BE49-F238E27FC236}">
                <a16:creationId xmlns:a16="http://schemas.microsoft.com/office/drawing/2014/main" xmlns="" id="{A2AB63E4-F858-4F2E-9AA6-83CBE42C4FA0}"/>
              </a:ext>
            </a:extLst>
          </p:cNvPr>
          <p:cNvSpPr txBox="1">
            <a:spLocks/>
          </p:cNvSpPr>
          <p:nvPr/>
        </p:nvSpPr>
        <p:spPr>
          <a:xfrm>
            <a:off x="4677393" y="4583366"/>
            <a:ext cx="386165" cy="386165"/>
          </a:xfrm>
          <a:prstGeom prst="ellipse">
            <a:avLst/>
          </a:prstGeom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58456" y="5305159"/>
            <a:ext cx="2706940" cy="2418584"/>
            <a:chOff x="33257" y="4989381"/>
            <a:chExt cx="2706940" cy="2418584"/>
          </a:xfrm>
        </p:grpSpPr>
        <p:sp>
          <p:nvSpPr>
            <p:cNvPr id="2" name="角丸四角形 1"/>
            <p:cNvSpPr/>
            <p:nvPr/>
          </p:nvSpPr>
          <p:spPr>
            <a:xfrm>
              <a:off x="33257" y="4989381"/>
              <a:ext cx="2265683" cy="2418584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プレースホルダー 19">
              <a:extLst>
                <a:ext uri="{FF2B5EF4-FFF2-40B4-BE49-F238E27FC236}">
                  <a16:creationId xmlns:a16="http://schemas.microsoft.com/office/drawing/2014/main" xmlns="" id="{A3725F2D-3F20-47AB-B9A5-E5757F6FF86A}"/>
                </a:ext>
              </a:extLst>
            </p:cNvPr>
            <p:cNvSpPr txBox="1">
              <a:spLocks/>
            </p:cNvSpPr>
            <p:nvPr/>
          </p:nvSpPr>
          <p:spPr>
            <a:xfrm>
              <a:off x="514845" y="5142470"/>
              <a:ext cx="2225352" cy="402776"/>
            </a:xfrm>
            <a:prstGeom prst="rect">
              <a:avLst/>
            </a:prstGeom>
            <a:noFill/>
          </p:spPr>
          <p:txBody>
            <a:bodyPr lIns="0" tIns="0" rIns="0" bIns="0" rtlCol="0">
              <a:no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2400" b="0" kern="1200">
                  <a:solidFill>
                    <a:schemeClr val="bg2"/>
                  </a:solidFill>
                  <a:latin typeface="+mj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altLang="en-US" sz="2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講師紹介</a:t>
              </a: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178962" y="6168443"/>
              <a:ext cx="21465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/>
                <a:t>青山学院大学</a:t>
              </a:r>
              <a:endParaRPr lang="en-US" altLang="ja-JP" sz="1200" dirty="0"/>
            </a:p>
            <a:p>
              <a:r>
                <a:rPr lang="ja-JP" altLang="en-US" sz="1200" dirty="0" smtClean="0"/>
                <a:t>アカデミックライティング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センター</a:t>
              </a:r>
              <a:r>
                <a:rPr lang="ja-JP" altLang="en-US" sz="1200" dirty="0"/>
                <a:t>助教</a:t>
              </a:r>
              <a:endParaRPr lang="en-US" altLang="ja-JP" sz="1200" dirty="0"/>
            </a:p>
            <a:p>
              <a:r>
                <a:rPr lang="ja-JP" altLang="en-US" sz="1200" dirty="0"/>
                <a:t>研究分野</a:t>
              </a:r>
              <a:r>
                <a:rPr lang="ja-JP" altLang="en-US" sz="1200" dirty="0" smtClean="0"/>
                <a:t>：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レポートライティング</a:t>
              </a:r>
              <a:r>
                <a:rPr lang="ja-JP" altLang="en-US" sz="1200" dirty="0"/>
                <a:t>支援方法、高等教育論</a:t>
              </a:r>
              <a:r>
                <a:rPr lang="ja-JP" altLang="en-US" sz="1200" dirty="0" smtClean="0"/>
                <a:t>、メディア</a:t>
              </a:r>
              <a:r>
                <a:rPr lang="ja-JP" altLang="en-US" sz="1200" dirty="0"/>
                <a:t>社会学</a:t>
              </a:r>
              <a:endParaRPr lang="en-US" altLang="ja-JP" sz="1200" dirty="0"/>
            </a:p>
          </p:txBody>
        </p:sp>
      </p:grpSp>
      <p:sp>
        <p:nvSpPr>
          <p:cNvPr id="116" name="テキスト プレースホルダー 181">
            <a:extLst>
              <a:ext uri="{FF2B5EF4-FFF2-40B4-BE49-F238E27FC236}">
                <a16:creationId xmlns:a16="http://schemas.microsoft.com/office/drawing/2014/main" xmlns="" id="{3B047788-9896-4519-8279-52ABFCA9E3B8}"/>
              </a:ext>
            </a:extLst>
          </p:cNvPr>
          <p:cNvSpPr txBox="1">
            <a:spLocks/>
          </p:cNvSpPr>
          <p:nvPr/>
        </p:nvSpPr>
        <p:spPr>
          <a:xfrm>
            <a:off x="4894828" y="3421715"/>
            <a:ext cx="1130400" cy="11304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5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レポート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</a:t>
            </a:r>
          </a:p>
        </p:txBody>
      </p:sp>
      <p:sp>
        <p:nvSpPr>
          <p:cNvPr id="117" name="テキスト プレースホルダー 181">
            <a:extLst>
              <a:ext uri="{FF2B5EF4-FFF2-40B4-BE49-F238E27FC236}">
                <a16:creationId xmlns:a16="http://schemas.microsoft.com/office/drawing/2014/main" xmlns="" id="{3B047788-9896-4519-8279-52ABFCA9E3B8}"/>
              </a:ext>
            </a:extLst>
          </p:cNvPr>
          <p:cNvSpPr txBox="1">
            <a:spLocks/>
          </p:cNvSpPr>
          <p:nvPr/>
        </p:nvSpPr>
        <p:spPr>
          <a:xfrm>
            <a:off x="5678222" y="2335358"/>
            <a:ext cx="1130400" cy="11304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5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執筆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手順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-861364" y="-878006"/>
            <a:ext cx="2903764" cy="300873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8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6F345E3D-A2D8-410A-AB73-7095D6AF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9" y="31750"/>
            <a:ext cx="6755293" cy="1168006"/>
          </a:xfrm>
        </p:spPr>
        <p:txBody>
          <a:bodyPr vert="horz" lIns="91440" tIns="0" rIns="91440" bIns="45720" rtlCol="0" anchor="ctr" anchorCtr="1">
            <a:noAutofit/>
          </a:bodyPr>
          <a:lstStyle/>
          <a:p>
            <a:pPr algn="l"/>
            <a:r>
              <a:rPr lang="ja-JP" altLang="en-US" sz="2000" b="1" spc="-150" dirty="0" smtClean="0"/>
              <a:t>上智</a:t>
            </a:r>
            <a:r>
              <a:rPr lang="ja-JP" altLang="en-US" sz="2000" b="1" spc="-150" dirty="0"/>
              <a:t>大学</a:t>
            </a:r>
            <a:r>
              <a:rPr lang="ja-JP" altLang="en-US" sz="2000" b="1" spc="-150" dirty="0" smtClean="0"/>
              <a:t>図書館　特別講習会</a:t>
            </a:r>
            <a:r>
              <a:rPr lang="en-US" altLang="ja-JP" sz="5000" b="1" spc="-150" dirty="0"/>
              <a:t/>
            </a:r>
            <a:br>
              <a:rPr lang="en-US" altLang="ja-JP" sz="5000" b="1" spc="-150" dirty="0"/>
            </a:br>
            <a:r>
              <a:rPr lang="ja-JP" altLang="en-US" sz="4000" b="1" spc="-150" dirty="0" smtClean="0"/>
              <a:t>「教えて！　レポート</a:t>
            </a:r>
            <a:r>
              <a:rPr lang="ja-JP" altLang="en-US" sz="4000" b="1" spc="-150" dirty="0"/>
              <a:t>の</a:t>
            </a:r>
            <a:r>
              <a:rPr lang="ja-JP" altLang="en-US" sz="4000" b="1" spc="-150" dirty="0" smtClean="0"/>
              <a:t>書き方」</a:t>
            </a:r>
            <a:endParaRPr lang="ja-JP" altLang="en-US" sz="40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92529" y="1102783"/>
            <a:ext cx="5314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レポートライティング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の基本的作法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とワーク形式で教えます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レポート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を書く手順、レポートの基本形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2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引用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のルールがわかります。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-16725" y="7818603"/>
            <a:ext cx="2416046" cy="2060892"/>
            <a:chOff x="-563527" y="7805530"/>
            <a:chExt cx="2416046" cy="1688276"/>
          </a:xfrm>
        </p:grpSpPr>
        <p:sp>
          <p:nvSpPr>
            <p:cNvPr id="54" name="角丸四角形 53"/>
            <p:cNvSpPr/>
            <p:nvPr/>
          </p:nvSpPr>
          <p:spPr>
            <a:xfrm>
              <a:off x="-509307" y="7805530"/>
              <a:ext cx="2334644" cy="1688276"/>
            </a:xfrm>
            <a:prstGeom prst="roundRect">
              <a:avLst>
                <a:gd name="adj" fmla="val 863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-468976" y="8905045"/>
              <a:ext cx="2243472" cy="52186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-400748" y="8905046"/>
              <a:ext cx="2113879" cy="488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ja-JP" altLang="en-US" sz="1600" dirty="0" smtClean="0">
                  <a:solidFill>
                    <a:srgbClr val="191E28"/>
                  </a:solidFill>
                </a:rPr>
                <a:t>図書館ホームページ＞</a:t>
              </a:r>
              <a:r>
                <a:rPr lang="ja-JP" altLang="en-US" sz="1400" dirty="0">
                  <a:solidFill>
                    <a:srgbClr val="191E28"/>
                  </a:solidFill>
                </a:rPr>
                <a:t>図書館からの</a:t>
              </a:r>
              <a:r>
                <a:rPr lang="ja-JP" altLang="en-US" sz="1400" dirty="0" smtClean="0">
                  <a:solidFill>
                    <a:srgbClr val="191E28"/>
                  </a:solidFill>
                </a:rPr>
                <a:t>お知らせ</a:t>
              </a:r>
              <a:endParaRPr lang="ja-JP" altLang="en-US" sz="1400" dirty="0">
                <a:solidFill>
                  <a:srgbClr val="191E28"/>
                </a:solidFill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-563527" y="7914914"/>
              <a:ext cx="2416046" cy="871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/>
              <a:r>
                <a:rPr lang="ja-JP" altLang="en-US" sz="1600" dirty="0">
                  <a:solidFill>
                    <a:srgbClr val="FFFFFF"/>
                  </a:solidFill>
                </a:rPr>
                <a:t>参加を希望される方は</a:t>
              </a:r>
              <a:endParaRPr lang="en-US" altLang="ja-JP" sz="1600" dirty="0">
                <a:solidFill>
                  <a:srgbClr val="FFFFFF"/>
                </a:solidFill>
              </a:endParaRPr>
            </a:p>
            <a:p>
              <a:pPr algn="ctr" defTabSz="457200"/>
              <a:r>
                <a:rPr lang="ja-JP" altLang="en-US" sz="2000" b="1" dirty="0">
                  <a:solidFill>
                    <a:srgbClr val="FFFFFF"/>
                  </a:solidFill>
                  <a:latin typeface="+mj-ea"/>
                  <a:ea typeface="+mj-ea"/>
                </a:rPr>
                <a:t>図書館ホームページ</a:t>
              </a:r>
              <a:endParaRPr lang="en-US" altLang="ja-JP" sz="2000" b="1" dirty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 defTabSz="457200"/>
              <a:r>
                <a:rPr lang="ja-JP" altLang="en-US" sz="1600" dirty="0">
                  <a:solidFill>
                    <a:srgbClr val="FFFFFF"/>
                  </a:solidFill>
                </a:rPr>
                <a:t>より</a:t>
              </a:r>
              <a:endParaRPr lang="en-US" altLang="ja-JP" sz="1600" dirty="0">
                <a:solidFill>
                  <a:srgbClr val="FFFFFF"/>
                </a:solidFill>
              </a:endParaRPr>
            </a:p>
            <a:p>
              <a:pPr algn="ctr" defTabSz="457200"/>
              <a:r>
                <a:rPr lang="ja-JP" altLang="en-US" sz="1600" dirty="0">
                  <a:solidFill>
                    <a:srgbClr val="FFFFFF"/>
                  </a:solidFill>
                </a:rPr>
                <a:t>お申し込みください</a:t>
              </a: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350733" y="5305138"/>
            <a:ext cx="4672419" cy="3003628"/>
            <a:chOff x="2481759" y="5105084"/>
            <a:chExt cx="4672419" cy="3003628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2481759" y="5105084"/>
              <a:ext cx="4672419" cy="3003628"/>
              <a:chOff x="2487702" y="5370474"/>
              <a:chExt cx="4672419" cy="3003628"/>
            </a:xfrm>
          </p:grpSpPr>
          <p:sp>
            <p:nvSpPr>
              <p:cNvPr id="77" name="テキスト ボックス 76"/>
              <p:cNvSpPr txBox="1"/>
              <p:nvPr/>
            </p:nvSpPr>
            <p:spPr>
              <a:xfrm>
                <a:off x="2487702" y="5370474"/>
                <a:ext cx="1467068" cy="2646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日時</a:t>
                </a: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endParaRPr lang="en-US" altLang="ja-JP" sz="20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endParaRPr lang="en-US" altLang="ja-JP" sz="20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endParaRPr lang="en-US" altLang="ja-JP" sz="20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場所</a:t>
                </a: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lang="ja-JP" altLang="en-US" sz="20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endParaRPr lang="en-US" altLang="ja-JP" sz="20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受付締切</a:t>
                </a:r>
                <a:r>
                  <a:rPr lang="en-US" altLang="ja-JP" sz="2000" b="1" dirty="0" smtClean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  <a:endParaRPr lang="ja-JP" altLang="en-US" sz="20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2852353" y="7207194"/>
                <a:ext cx="378821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zh-TW" altLang="en-US" sz="24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中央</a:t>
                </a:r>
                <a:r>
                  <a:rPr lang="zh-TW" altLang="en-US" sz="24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図書館</a:t>
                </a:r>
                <a:r>
                  <a:rPr lang="en-US" altLang="ja-JP" sz="24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9</a:t>
                </a:r>
                <a:r>
                  <a:rPr lang="zh-TW" altLang="en-US" sz="2400" b="1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階</a:t>
                </a:r>
                <a:r>
                  <a:rPr lang="en-US" altLang="ja-JP" sz="24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91</a:t>
                </a:r>
                <a:r>
                  <a:rPr lang="en-US" altLang="ja-JP" sz="24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zh-TW" altLang="en-US" sz="24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会議室</a:t>
                </a:r>
                <a:endParaRPr lang="en-US" altLang="ja-JP" sz="24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テキスト ボックス 74"/>
              <p:cNvSpPr txBox="1"/>
              <p:nvPr/>
            </p:nvSpPr>
            <p:spPr>
              <a:xfrm>
                <a:off x="2698514" y="5794147"/>
                <a:ext cx="4231832" cy="748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</a:t>
                </a:r>
                <a:r>
                  <a:rPr lang="en-US" altLang="ja-JP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r>
                  <a:rPr lang="en-US" altLang="ja-JP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日（木</a:t>
                </a:r>
                <a:r>
                  <a:rPr lang="ja-JP" altLang="en-US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）</a:t>
                </a:r>
                <a:r>
                  <a:rPr lang="en-US" altLang="ja-JP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17</a:t>
                </a:r>
                <a:r>
                  <a:rPr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：</a:t>
                </a:r>
                <a:r>
                  <a:rPr lang="en-US" altLang="ja-JP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～</a:t>
                </a:r>
                <a:r>
                  <a:rPr lang="en-US" altLang="ja-JP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18</a:t>
                </a:r>
                <a:r>
                  <a:rPr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：</a:t>
                </a:r>
                <a:r>
                  <a:rPr lang="en-US" altLang="ja-JP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50</a:t>
                </a:r>
                <a:endPara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</a:t>
                </a:r>
                <a:r>
                  <a:rPr lang="en-US" altLang="ja-JP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r>
                  <a:rPr lang="en-US" altLang="ja-JP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27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日（木</a:t>
                </a:r>
                <a:r>
                  <a:rPr lang="ja-JP" altLang="en-US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）</a:t>
                </a:r>
                <a:r>
                  <a:rPr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17</a:t>
                </a:r>
                <a:r>
                  <a:rPr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：</a:t>
                </a:r>
                <a:r>
                  <a:rPr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～</a:t>
                </a:r>
                <a:r>
                  <a:rPr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18</a:t>
                </a:r>
                <a:r>
                  <a:rPr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：</a:t>
                </a:r>
                <a:r>
                  <a:rPr lang="en-US" altLang="ja-JP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50</a:t>
                </a:r>
                <a:endPara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2872566" y="8004770"/>
                <a:ext cx="428755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85800">
                  <a:lnSpc>
                    <a:spcPct val="90000"/>
                  </a:lnSpc>
                  <a:spcBef>
                    <a:spcPts val="750"/>
                  </a:spcBef>
                </a:pPr>
                <a:r>
                  <a:rPr lang="ja-JP" altLang="en-US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各講習会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開催日前日</a:t>
                </a:r>
                <a:r>
                  <a:rPr lang="en-US" altLang="ja-JP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17</a:t>
                </a:r>
                <a:r>
                  <a:rPr lang="ja-JP" altLang="en-US" sz="20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時</a:t>
                </a:r>
                <a:r>
                  <a:rPr lang="ja-JP" altLang="en-US" sz="20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まで</a:t>
                </a:r>
                <a:endPara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61" name="テキスト ボックス 60"/>
            <p:cNvSpPr txBox="1"/>
            <p:nvPr/>
          </p:nvSpPr>
          <p:spPr>
            <a:xfrm>
              <a:off x="4348785" y="6279011"/>
              <a:ext cx="2692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algun Gothic Semilight" panose="020B0502040204020203" pitchFamily="50" charset="-128"/>
                </a:rPr>
                <a:t>※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Malgun Gothic Semilight" panose="020B0502040204020203" pitchFamily="50" charset="-128"/>
                </a:rPr>
                <a:t>両日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algun Gothic Semilight" panose="020B0502040204020203" pitchFamily="50" charset="-128"/>
                </a:rPr>
                <a:t>とも同じ内容です</a:t>
              </a:r>
              <a:endPara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5029056" y="1138146"/>
            <a:ext cx="1670650" cy="914400"/>
            <a:chOff x="5127775" y="1693799"/>
            <a:chExt cx="1670650" cy="914400"/>
          </a:xfrm>
        </p:grpSpPr>
        <p:sp>
          <p:nvSpPr>
            <p:cNvPr id="16" name="角丸四角形 15"/>
            <p:cNvSpPr/>
            <p:nvPr/>
          </p:nvSpPr>
          <p:spPr>
            <a:xfrm>
              <a:off x="5127775" y="1693799"/>
              <a:ext cx="1670650" cy="9144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127775" y="1876557"/>
              <a:ext cx="16706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320759">
                <a:lnSpc>
                  <a:spcPct val="90000"/>
                </a:lnSpc>
                <a:spcBef>
                  <a:spcPct val="0"/>
                </a:spcBef>
              </a:pPr>
              <a:r>
                <a:rPr lang="ja-JP" altLang="en-US" sz="4000" b="1" spc="-150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基本編</a:t>
              </a: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2058922" y="2367945"/>
            <a:ext cx="4562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学部１年生を対象にしています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年生以上の方もお申込み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可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72139" y="8346984"/>
            <a:ext cx="4562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新型コロナウイルスの感染状況の悪化によっては、 オンラインでの開催となる可能性があります。   あらかじめご了承ください。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4" y="5727480"/>
            <a:ext cx="4907182" cy="79171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29" y="2951202"/>
            <a:ext cx="4883319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64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195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Malgun Gothic Semilight</vt:lpstr>
      <vt:lpstr>Meiryo UI</vt:lpstr>
      <vt:lpstr>ＭＳ Ｐゴシック</vt:lpstr>
      <vt:lpstr>Arial</vt:lpstr>
      <vt:lpstr>Calibri</vt:lpstr>
      <vt:lpstr>Calibri Light</vt:lpstr>
      <vt:lpstr>Office テーマ</vt:lpstr>
      <vt:lpstr>上智大学図書館　特別講習会 「教えて！　レポートの書き方」</vt:lpstr>
    </vt:vector>
  </TitlesOfParts>
  <Company>上智大学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図書館</dc:creator>
  <cp:lastModifiedBy>図書館</cp:lastModifiedBy>
  <cp:revision>37</cp:revision>
  <dcterms:created xsi:type="dcterms:W3CDTF">2021-04-12T04:20:05Z</dcterms:created>
  <dcterms:modified xsi:type="dcterms:W3CDTF">2021-04-23T01:16:01Z</dcterms:modified>
</cp:coreProperties>
</file>